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1" r:id="rId6"/>
    <p:sldId id="262" r:id="rId7"/>
    <p:sldId id="263" r:id="rId8"/>
    <p:sldId id="264" r:id="rId9"/>
    <p:sldId id="267" r:id="rId10"/>
    <p:sldId id="259" r:id="rId11"/>
    <p:sldId id="268" r:id="rId12"/>
    <p:sldId id="269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8F1"/>
    <a:srgbClr val="D3D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6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0275-DB94-4756-995E-526D89362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1FFD5-ED36-4B32-9F77-D941CC745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CD364-36D3-43E2-ACB5-F1CBD0DD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5548-EB9F-4B72-823D-74FAED13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73FE1-9BF5-4441-BDF1-4C524B9B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38E-00E6-46C2-B519-3203FAF9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C8F7-6D56-4A75-A404-C8628607D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C9415-E684-455A-BC06-520FC544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9CA7A-85C4-458C-A496-2B3C2C36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8B8B-47B8-4A69-91DB-130C7EA1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089AA-4A12-45E8-8411-DDDF07BC4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296D5-D70F-4C7D-B14B-3927C62F8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7008-82DB-4F1B-B5E4-FEE54938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A6137-41F2-4383-A954-CAAEC974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6AFF7-70ED-41EA-A7D1-F4FDDAAA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1FE-E023-49D6-B071-3125BB1C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5A7D-B3FB-452F-9E13-2699D95D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0408-F56A-4BD2-8FF5-06564A06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F783-B515-45E9-8A49-FB39C707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F94E-E060-47A2-B3B6-23BF1477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678A-818B-4328-A15F-1626C18F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418D8-FD9E-48A7-B638-7ADC0AB0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CF0F-8025-4AD6-A5C9-12EFE101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4F8D-B637-4D76-B96E-6FE71AB8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43734-EF38-4EEA-82B1-E4310FA6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DB5E-FD0A-4A76-AAE3-58E162D7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7F89-F8A8-43E6-AE71-065341A6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86B89-CC19-4197-9856-D949A3029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AF5B-852A-4148-8E12-EF49223A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F33F6-A417-4E78-9D49-28EA3AFE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80378-E7F3-46FB-A407-54094C1B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9F4F-19E6-4238-99EE-4E4D4872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FE885-59F1-4FE5-9B35-B7A39A61B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0154-325A-4B6A-BA4B-AE70E53DA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9C41C-2607-4AB3-958F-4F99B239E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ED356-32C3-4953-BDEA-FB78B24BE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7C297-50DD-4A45-8E37-C6DFC146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81D0C-8434-47AE-B170-684BB524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F98F6-EE8C-467F-85D8-17650194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0859-A952-4C82-A078-4895FD4B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77B61-04F1-4E1C-A056-72109D23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D148A-7D6D-4F77-93A9-42541D29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CE115-739D-41B0-B26C-94F12B42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37CEB-5250-477A-99FF-23694B80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FB98C-08CC-48AC-BF0F-CCFAC091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D846C-CE51-47C3-98B5-E06FC745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F6D0-5759-4054-AC83-C42FA7D3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A55A-DDDB-45E1-8C69-8A2B59CE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A8AC5-B6E9-4EDB-8C44-7942E592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A30B5-011D-443D-B36A-546B77D3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5E2D8-7AE4-4073-B491-5B3DBBF8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12BB7-C73F-420E-8998-AE05D409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6BD8-92AF-43E3-B854-98DA663D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F03C7F-8AC4-4516-9C90-D9F8349BF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A167-C779-40B6-89E6-707F9B008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C97D5-A861-4605-AD31-A3977656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FA765-4FA1-4A6F-B731-201A41D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45E3D-FA76-4C7D-A376-0A6FE579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1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2697F-E26F-4CF1-8B2B-115EE8E4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9390C-AD11-4CC2-A838-32D0AB98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ADF5-D4D4-410A-B5F8-14A05ADDE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B117-2D71-46E9-8102-233F84E90B8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7666-A11A-4FF1-8C8D-50FCB713A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DD882-BB06-4006-9FA9-DD1AD6AB0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5AB0-F3F6-4FB3-A8FF-A2FA0BC3F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dvillebaptist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randvillebapti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bc@grandvillebaptist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dvillebaptist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E22C-DF6D-4321-AF19-2ED9527EE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93109"/>
            <a:ext cx="9144000" cy="1068603"/>
          </a:xfrm>
        </p:spPr>
        <p:txBody>
          <a:bodyPr>
            <a:normAutofit/>
          </a:bodyPr>
          <a:lstStyle/>
          <a:p>
            <a:r>
              <a:rPr lang="en-US" sz="4400" b="1" dirty="0"/>
              <a:t>Step 1: Create Account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54781-5327-4AE6-8A13-3557E2E648F8}"/>
              </a:ext>
            </a:extLst>
          </p:cNvPr>
          <p:cNvSpPr/>
          <p:nvPr/>
        </p:nvSpPr>
        <p:spPr>
          <a:xfrm>
            <a:off x="0" y="508362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561F3-BE02-4D2B-95F7-E62A4B04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68" y="1464815"/>
            <a:ext cx="4590864" cy="26277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EAC3B4-EA54-92F3-2508-4F62D10A16CB}"/>
              </a:ext>
            </a:extLst>
          </p:cNvPr>
          <p:cNvSpPr txBox="1">
            <a:spLocks/>
          </p:cNvSpPr>
          <p:nvPr/>
        </p:nvSpPr>
        <p:spPr>
          <a:xfrm>
            <a:off x="1602509" y="5172397"/>
            <a:ext cx="9144000" cy="812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your individual online giving account to give to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Grandville Baptist Church </a:t>
            </a:r>
          </a:p>
        </p:txBody>
      </p:sp>
    </p:spTree>
    <p:extLst>
      <p:ext uri="{BB962C8B-B14F-4D97-AF65-F5344CB8AC3E}">
        <p14:creationId xmlns:p14="http://schemas.microsoft.com/office/powerpoint/2010/main" val="335817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Giving with an Account: </a:t>
            </a:r>
            <a:r>
              <a:rPr lang="en-US" sz="2200" dirty="0"/>
              <a:t>Recurring or one-time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7EA2-075B-4E4F-9BC9-FF463AD8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1" y="1101720"/>
            <a:ext cx="11946712" cy="18669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</a:t>
            </a:r>
            <a:r>
              <a:rPr lang="en-US" sz="2000" b="1" u="sng" dirty="0"/>
              <a:t>GIVE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Enter Tithe Amount, select Frequency from the GIVE: drop down, select Recur Indefinitely (if desired),</a:t>
            </a:r>
            <a:br>
              <a:rPr lang="en-US" sz="2000" dirty="0"/>
            </a:br>
            <a:r>
              <a:rPr lang="en-US" sz="2000" dirty="0"/>
              <a:t>enter Start Date, select </a:t>
            </a:r>
            <a:r>
              <a:rPr lang="en-US" sz="2000" b="1" u="sng" dirty="0"/>
              <a:t>CONTINUE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Bank Account (Credit Cards have additional Fees), Enter where your funds will come from, select </a:t>
            </a:r>
            <a:r>
              <a:rPr lang="en-US" sz="2000" b="1" u="sng" dirty="0"/>
              <a:t>CONTINUE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the information is correct select </a:t>
            </a:r>
            <a:r>
              <a:rPr lang="en-US" sz="2000" b="1" u="sng" dirty="0"/>
              <a:t>SUBMIT GIFT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2F5CCF-58FC-4F63-91A6-7690AD2DC7B0}"/>
              </a:ext>
            </a:extLst>
          </p:cNvPr>
          <p:cNvGrpSpPr/>
          <p:nvPr/>
        </p:nvGrpSpPr>
        <p:grpSpPr>
          <a:xfrm>
            <a:off x="98831" y="3000489"/>
            <a:ext cx="11994338" cy="3765963"/>
            <a:chOff x="140678" y="2932753"/>
            <a:chExt cx="11994338" cy="376596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883B645-FD03-4E6E-B802-1373E0A76FBE}"/>
                </a:ext>
              </a:extLst>
            </p:cNvPr>
            <p:cNvGrpSpPr/>
            <p:nvPr/>
          </p:nvGrpSpPr>
          <p:grpSpPr>
            <a:xfrm>
              <a:off x="3348504" y="2932753"/>
              <a:ext cx="2921551" cy="3419500"/>
              <a:chOff x="3357660" y="2932753"/>
              <a:chExt cx="2921551" cy="34195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F8F2A64-80B5-438F-9C57-AD5F160ED8DC}"/>
                  </a:ext>
                </a:extLst>
              </p:cNvPr>
              <p:cNvPicPr/>
              <p:nvPr/>
            </p:nvPicPr>
            <p:blipFill rotWithShape="1">
              <a:blip r:embed="rId2"/>
              <a:srcRect l="34516"/>
              <a:stretch/>
            </p:blipFill>
            <p:spPr>
              <a:xfrm>
                <a:off x="3357660" y="2932753"/>
                <a:ext cx="2921551" cy="34195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B70C2D8-BF7F-4791-B505-51CF9CDF3D1A}"/>
                  </a:ext>
                </a:extLst>
              </p:cNvPr>
              <p:cNvPicPr/>
              <p:nvPr/>
            </p:nvPicPr>
            <p:blipFill rotWithShape="1">
              <a:blip r:embed="rId3"/>
              <a:srcRect r="34516" b="88993"/>
              <a:stretch/>
            </p:blipFill>
            <p:spPr>
              <a:xfrm>
                <a:off x="3357660" y="2932753"/>
                <a:ext cx="2921551" cy="218158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306B492-7B42-4075-806D-BAB0DF781745}"/>
                </a:ext>
              </a:extLst>
            </p:cNvPr>
            <p:cNvGrpSpPr/>
            <p:nvPr/>
          </p:nvGrpSpPr>
          <p:grpSpPr>
            <a:xfrm>
              <a:off x="6488580" y="2950760"/>
              <a:ext cx="2989301" cy="3050095"/>
              <a:chOff x="6506892" y="2950760"/>
              <a:chExt cx="2989301" cy="305009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1F26CF4-25F2-4A68-8416-5A61A0F598FA}"/>
                  </a:ext>
                </a:extLst>
              </p:cNvPr>
              <p:cNvPicPr/>
              <p:nvPr/>
            </p:nvPicPr>
            <p:blipFill rotWithShape="1">
              <a:blip r:embed="rId4"/>
              <a:srcRect l="32997"/>
              <a:stretch/>
            </p:blipFill>
            <p:spPr>
              <a:xfrm>
                <a:off x="6506892" y="2950760"/>
                <a:ext cx="2989301" cy="305009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F18CEA7-A0EA-4F27-B915-E3CBA0657A0E}"/>
                  </a:ext>
                </a:extLst>
              </p:cNvPr>
              <p:cNvPicPr/>
              <p:nvPr/>
            </p:nvPicPr>
            <p:blipFill rotWithShape="1">
              <a:blip r:embed="rId3"/>
              <a:srcRect l="-1" r="33244" b="88993"/>
              <a:stretch/>
            </p:blipFill>
            <p:spPr>
              <a:xfrm>
                <a:off x="6506893" y="2950760"/>
                <a:ext cx="2978338" cy="2181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6593811-8253-4AC0-A9F1-8FBF63A4F382}"/>
                </a:ext>
              </a:extLst>
            </p:cNvPr>
            <p:cNvGrpSpPr/>
            <p:nvPr/>
          </p:nvGrpSpPr>
          <p:grpSpPr>
            <a:xfrm>
              <a:off x="9696405" y="2950760"/>
              <a:ext cx="2438611" cy="3747956"/>
              <a:chOff x="9696405" y="2950760"/>
              <a:chExt cx="2438611" cy="374795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CDB9BFF-5718-436D-821E-0E3916038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427"/>
              <a:stretch/>
            </p:blipFill>
            <p:spPr>
              <a:xfrm>
                <a:off x="9696405" y="3168918"/>
                <a:ext cx="2438611" cy="352979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2804177-4A70-45C8-A2CF-0C2CC4705656}"/>
                  </a:ext>
                </a:extLst>
              </p:cNvPr>
              <p:cNvPicPr/>
              <p:nvPr/>
            </p:nvPicPr>
            <p:blipFill rotWithShape="1">
              <a:blip r:embed="rId3"/>
              <a:srcRect l="-1" r="45341" b="88993"/>
              <a:stretch/>
            </p:blipFill>
            <p:spPr>
              <a:xfrm>
                <a:off x="9696405" y="2950760"/>
                <a:ext cx="2438611" cy="218158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87DFFB-C311-4F94-8614-8D2BF976E2A1}"/>
                  </a:ext>
                </a:extLst>
              </p:cNvPr>
              <p:cNvSpPr/>
              <p:nvPr/>
            </p:nvSpPr>
            <p:spPr>
              <a:xfrm>
                <a:off x="9903783" y="3884656"/>
                <a:ext cx="1984248" cy="394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</a:rPr>
                  <a:t>Grandville Baptist Church</a:t>
                </a:r>
              </a:p>
              <a:p>
                <a:pPr algn="ctr"/>
                <a:endParaRPr lang="en-US" sz="5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500" dirty="0">
                    <a:solidFill>
                      <a:schemeClr val="tx1"/>
                    </a:solidFill>
                  </a:rPr>
                  <a:t>Address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10CFE00-4679-4E4B-98D5-296516709245}"/>
                  </a:ext>
                </a:extLst>
              </p:cNvPr>
              <p:cNvSpPr/>
              <p:nvPr/>
            </p:nvSpPr>
            <p:spPr>
              <a:xfrm>
                <a:off x="9799778" y="4363983"/>
                <a:ext cx="850833" cy="460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500" dirty="0">
                    <a:solidFill>
                      <a:schemeClr val="tx1"/>
                    </a:solidFill>
                  </a:rPr>
                  <a:t>Payment Info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7E41A6-656F-4BF6-B299-ABF3B03A6F0C}"/>
                  </a:ext>
                </a:extLst>
              </p:cNvPr>
              <p:cNvSpPr/>
              <p:nvPr/>
            </p:nvSpPr>
            <p:spPr>
              <a:xfrm>
                <a:off x="10650611" y="4363983"/>
                <a:ext cx="850833" cy="460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500" dirty="0">
                    <a:solidFill>
                      <a:schemeClr val="tx1"/>
                    </a:solidFill>
                  </a:rPr>
                  <a:t>Billing Info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16A7316-594E-41B2-A75D-8DAD9128C7F4}"/>
                  </a:ext>
                </a:extLst>
              </p:cNvPr>
              <p:cNvSpPr/>
              <p:nvPr/>
            </p:nvSpPr>
            <p:spPr>
              <a:xfrm>
                <a:off x="10202172" y="4988420"/>
                <a:ext cx="392369" cy="138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28BFD4-0860-4531-AF43-9EAF0718C2D6}"/>
                  </a:ext>
                </a:extLst>
              </p:cNvPr>
              <p:cNvSpPr/>
              <p:nvPr/>
            </p:nvSpPr>
            <p:spPr>
              <a:xfrm>
                <a:off x="11129283" y="5333511"/>
                <a:ext cx="876329" cy="2181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en-US" sz="500" dirty="0">
                    <a:solidFill>
                      <a:schemeClr val="tx1"/>
                    </a:solidFill>
                  </a:rPr>
                  <a:t>Recurring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500" dirty="0">
                    <a:solidFill>
                      <a:schemeClr val="tx1"/>
                    </a:solidFill>
                  </a:rPr>
                  <a:t>4/24/2020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2F0EE2-95F1-454B-BD92-BC2A1A2B01A3}"/>
                </a:ext>
              </a:extLst>
            </p:cNvPr>
            <p:cNvGrpSpPr/>
            <p:nvPr/>
          </p:nvGrpSpPr>
          <p:grpSpPr>
            <a:xfrm>
              <a:off x="140678" y="2932753"/>
              <a:ext cx="2989301" cy="1981918"/>
              <a:chOff x="2494624" y="2594611"/>
              <a:chExt cx="3982375" cy="264033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2A812BB-B96D-4464-88AC-ADA4F0F25AF3}"/>
                  </a:ext>
                </a:extLst>
              </p:cNvPr>
              <p:cNvPicPr/>
              <p:nvPr/>
            </p:nvPicPr>
            <p:blipFill rotWithShape="1">
              <a:blip r:embed="rId3"/>
              <a:srcRect l="32997"/>
              <a:stretch/>
            </p:blipFill>
            <p:spPr>
              <a:xfrm>
                <a:off x="2494624" y="2594611"/>
                <a:ext cx="3982375" cy="264033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0163A1-A87D-46BE-902C-EAB5EF1F27CD}"/>
                  </a:ext>
                </a:extLst>
              </p:cNvPr>
              <p:cNvPicPr/>
              <p:nvPr/>
            </p:nvPicPr>
            <p:blipFill rotWithShape="1">
              <a:blip r:embed="rId3"/>
              <a:srcRect r="32997" b="88993"/>
              <a:stretch/>
            </p:blipFill>
            <p:spPr>
              <a:xfrm>
                <a:off x="2494624" y="2594611"/>
                <a:ext cx="3982375" cy="290632"/>
              </a:xfrm>
              <a:prstGeom prst="rect">
                <a:avLst/>
              </a:prstGeom>
            </p:spPr>
          </p:pic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C2E77F1-0150-41DF-A45C-A0ACAFDE579E}"/>
                </a:ext>
              </a:extLst>
            </p:cNvPr>
            <p:cNvSpPr/>
            <p:nvPr/>
          </p:nvSpPr>
          <p:spPr>
            <a:xfrm>
              <a:off x="3123061" y="4055105"/>
              <a:ext cx="232361" cy="1864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BF53F83-4092-4457-BB93-E02C76831857}"/>
                </a:ext>
              </a:extLst>
            </p:cNvPr>
            <p:cNvSpPr/>
            <p:nvPr/>
          </p:nvSpPr>
          <p:spPr>
            <a:xfrm>
              <a:off x="6263137" y="4055105"/>
              <a:ext cx="232361" cy="1864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DE132F7-4371-482A-BF50-94E41A8B4D51}"/>
                </a:ext>
              </a:extLst>
            </p:cNvPr>
            <p:cNvSpPr/>
            <p:nvPr/>
          </p:nvSpPr>
          <p:spPr>
            <a:xfrm>
              <a:off x="9488719" y="4055105"/>
              <a:ext cx="232361" cy="1864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2C1F7F-9797-E4E3-4F07-1A5BB9432EE0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E22C-DF6D-4321-AF19-2ED9527EE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9" y="3693109"/>
            <a:ext cx="12008733" cy="1197195"/>
          </a:xfrm>
        </p:spPr>
        <p:txBody>
          <a:bodyPr>
            <a:normAutofit/>
          </a:bodyPr>
          <a:lstStyle/>
          <a:p>
            <a:r>
              <a:rPr lang="en-US" sz="4400" b="1" dirty="0"/>
              <a:t>Giving as a Guest without having an Account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54781-5327-4AE6-8A13-3557E2E648F8}"/>
              </a:ext>
            </a:extLst>
          </p:cNvPr>
          <p:cNvSpPr/>
          <p:nvPr/>
        </p:nvSpPr>
        <p:spPr>
          <a:xfrm>
            <a:off x="0" y="508362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561F3-BE02-4D2B-95F7-E62A4B04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68" y="1464815"/>
            <a:ext cx="4590864" cy="26277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5474C3-6169-7AB0-7E55-1E438D3C14D1}"/>
              </a:ext>
            </a:extLst>
          </p:cNvPr>
          <p:cNvSpPr txBox="1">
            <a:spLocks/>
          </p:cNvSpPr>
          <p:nvPr/>
        </p:nvSpPr>
        <p:spPr>
          <a:xfrm>
            <a:off x="1602509" y="5172397"/>
            <a:ext cx="9144000" cy="812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up a one-time gift to Grandville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Baptist Church as a guest without having an account</a:t>
            </a:r>
          </a:p>
        </p:txBody>
      </p:sp>
    </p:spTree>
    <p:extLst>
      <p:ext uri="{BB962C8B-B14F-4D97-AF65-F5344CB8AC3E}">
        <p14:creationId xmlns:p14="http://schemas.microsoft.com/office/powerpoint/2010/main" val="55620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D42A48-482C-8CE0-BF02-F31FF37F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316" y="2505353"/>
            <a:ext cx="2743200" cy="398309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>
            <a:normAutofit fontScale="90000"/>
          </a:bodyPr>
          <a:lstStyle/>
          <a:p>
            <a:r>
              <a:rPr lang="en-US" dirty="0"/>
              <a:t>Giving as a guest without having an Account: </a:t>
            </a:r>
            <a:r>
              <a:rPr lang="en-US" sz="2200" dirty="0"/>
              <a:t>Navigate to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7EA2-075B-4E4F-9BC9-FF463AD8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55" y="1228725"/>
            <a:ext cx="4407315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First go to the church website: </a:t>
            </a:r>
            <a:r>
              <a:rPr lang="en-US" sz="2000" dirty="0">
                <a:hlinkClick r:id="rId3"/>
              </a:rPr>
              <a:t>https://grandvillebaptist.org/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GIVE</a:t>
            </a:r>
            <a:r>
              <a:rPr lang="en-US" sz="2000" dirty="0"/>
              <a:t> – this will take you to the Grandville Baptist Church Engage page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This gift can be given anonymously but will not be available for year-end tax-deductible receipt.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34F24-09A8-8ECF-B86D-1E9B3D6520E7}"/>
              </a:ext>
            </a:extLst>
          </p:cNvPr>
          <p:cNvGrpSpPr/>
          <p:nvPr/>
        </p:nvGrpSpPr>
        <p:grpSpPr>
          <a:xfrm>
            <a:off x="977853" y="2495687"/>
            <a:ext cx="5087423" cy="534933"/>
            <a:chOff x="5386614" y="1712695"/>
            <a:chExt cx="5087423" cy="5349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04E5AE-FAFD-7403-958E-92F102908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0811"/>
            <a:stretch/>
          </p:blipFill>
          <p:spPr>
            <a:xfrm>
              <a:off x="5386614" y="1712695"/>
              <a:ext cx="5087423" cy="53493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B4C006-62D9-FACC-8E5C-44982FAF9665}"/>
                </a:ext>
              </a:extLst>
            </p:cNvPr>
            <p:cNvSpPr/>
            <p:nvPr/>
          </p:nvSpPr>
          <p:spPr>
            <a:xfrm>
              <a:off x="10099714" y="1902692"/>
              <a:ext cx="274320" cy="12801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7CAF70-CDB5-4370-FD0A-56AA07AC3204}"/>
              </a:ext>
            </a:extLst>
          </p:cNvPr>
          <p:cNvSpPr txBox="1">
            <a:spLocks/>
          </p:cNvSpPr>
          <p:nvPr/>
        </p:nvSpPr>
        <p:spPr>
          <a:xfrm>
            <a:off x="7630961" y="1228725"/>
            <a:ext cx="2953911" cy="504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CREATE A GIFT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31F116-E792-E679-5C79-DBD3F552B71B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>
            <a:normAutofit/>
          </a:bodyPr>
          <a:lstStyle/>
          <a:p>
            <a:r>
              <a:rPr lang="en-US" dirty="0"/>
              <a:t>Giving as a guest without having an Account: 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ne-time gift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ED5B6-A425-5FA4-8764-3DB0FEA1BAB8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464982-5C2A-888A-C3EC-191F0DF1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1" y="1101720"/>
            <a:ext cx="11946712" cy="1618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</a:t>
            </a:r>
            <a:r>
              <a:rPr lang="en-US" sz="2000" b="1" u="sng" dirty="0"/>
              <a:t>GIVE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Enter Tithe Amount, enter Gift Date, select </a:t>
            </a:r>
            <a:r>
              <a:rPr lang="en-US" sz="2000" b="1" u="sng" dirty="0"/>
              <a:t>CONTINUE AS GUEST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Bank Account </a:t>
            </a:r>
            <a:r>
              <a:rPr lang="en-US" sz="1600" dirty="0"/>
              <a:t>(Credit Cards have additional fees)</a:t>
            </a:r>
            <a:r>
              <a:rPr lang="en-US" sz="2000" dirty="0"/>
              <a:t>, Enter where your funds will come from, select </a:t>
            </a:r>
            <a:r>
              <a:rPr lang="en-US" sz="2000" b="1" u="sng" dirty="0"/>
              <a:t>CONTINUE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the information is correct select </a:t>
            </a:r>
            <a:r>
              <a:rPr lang="en-US" sz="2000" b="1" u="sng" dirty="0"/>
              <a:t>SUBMIT GIFT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6E8F8E-BB93-AE43-D083-D35409450D6E}"/>
              </a:ext>
            </a:extLst>
          </p:cNvPr>
          <p:cNvGrpSpPr/>
          <p:nvPr/>
        </p:nvGrpSpPr>
        <p:grpSpPr>
          <a:xfrm>
            <a:off x="134165" y="2714855"/>
            <a:ext cx="11959004" cy="4052806"/>
            <a:chOff x="134165" y="2448346"/>
            <a:chExt cx="11959004" cy="4319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A62B0B-BB1D-47F5-BF1D-D6C7B87A7028}"/>
                </a:ext>
              </a:extLst>
            </p:cNvPr>
            <p:cNvGrpSpPr/>
            <p:nvPr/>
          </p:nvGrpSpPr>
          <p:grpSpPr>
            <a:xfrm>
              <a:off x="6460836" y="2453613"/>
              <a:ext cx="2951763" cy="4314034"/>
              <a:chOff x="6446734" y="2950760"/>
              <a:chExt cx="2951763" cy="431403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68980C-91AA-46AD-B7E2-BC85CB6DD93D}"/>
                  </a:ext>
                </a:extLst>
              </p:cNvPr>
              <p:cNvPicPr/>
              <p:nvPr/>
            </p:nvPicPr>
            <p:blipFill rotWithShape="1">
              <a:blip r:embed="rId2"/>
              <a:srcRect l="33624"/>
              <a:stretch/>
            </p:blipFill>
            <p:spPr>
              <a:xfrm>
                <a:off x="6446734" y="2950760"/>
                <a:ext cx="2951763" cy="431403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F18CEA7-A0EA-4F27-B915-E3CBA0657A0E}"/>
                  </a:ext>
                </a:extLst>
              </p:cNvPr>
              <p:cNvPicPr/>
              <p:nvPr/>
            </p:nvPicPr>
            <p:blipFill rotWithShape="1">
              <a:blip r:embed="rId3"/>
              <a:srcRect l="-2" r="33875" b="88993"/>
              <a:stretch/>
            </p:blipFill>
            <p:spPr>
              <a:xfrm>
                <a:off x="6446734" y="2950760"/>
                <a:ext cx="2950212" cy="21815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454097-BF8B-46A3-A960-CA847B854F00}"/>
                </a:ext>
              </a:extLst>
            </p:cNvPr>
            <p:cNvGrpSpPr/>
            <p:nvPr/>
          </p:nvGrpSpPr>
          <p:grpSpPr>
            <a:xfrm>
              <a:off x="9654558" y="2453613"/>
              <a:ext cx="2438611" cy="3747956"/>
              <a:chOff x="9654558" y="2950760"/>
              <a:chExt cx="2438611" cy="374795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CDB9BFF-5718-436D-821E-0E3916038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6427"/>
              <a:stretch/>
            </p:blipFill>
            <p:spPr>
              <a:xfrm>
                <a:off x="9654558" y="3168918"/>
                <a:ext cx="2438611" cy="352979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2804177-4A70-45C8-A2CF-0C2CC4705656}"/>
                  </a:ext>
                </a:extLst>
              </p:cNvPr>
              <p:cNvPicPr/>
              <p:nvPr/>
            </p:nvPicPr>
            <p:blipFill rotWithShape="1">
              <a:blip r:embed="rId3"/>
              <a:srcRect l="-1" r="45341" b="88993"/>
              <a:stretch/>
            </p:blipFill>
            <p:spPr>
              <a:xfrm>
                <a:off x="9654558" y="2950760"/>
                <a:ext cx="2438611" cy="218158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87DFFB-C311-4F94-8614-8D2BF976E2A1}"/>
                  </a:ext>
                </a:extLst>
              </p:cNvPr>
              <p:cNvSpPr/>
              <p:nvPr/>
            </p:nvSpPr>
            <p:spPr>
              <a:xfrm>
                <a:off x="9861936" y="3884656"/>
                <a:ext cx="1984248" cy="394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</a:rPr>
                  <a:t>Grandville Baptist Church</a:t>
                </a:r>
              </a:p>
              <a:p>
                <a:pPr algn="ctr"/>
                <a:endParaRPr lang="en-US" sz="5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500" dirty="0">
                    <a:solidFill>
                      <a:schemeClr val="tx1"/>
                    </a:solidFill>
                  </a:rPr>
                  <a:t>Address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10CFE00-4679-4E4B-98D5-296516709245}"/>
                  </a:ext>
                </a:extLst>
              </p:cNvPr>
              <p:cNvSpPr/>
              <p:nvPr/>
            </p:nvSpPr>
            <p:spPr>
              <a:xfrm>
                <a:off x="9757931" y="4363983"/>
                <a:ext cx="850833" cy="460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500" dirty="0">
                    <a:solidFill>
                      <a:schemeClr val="tx1"/>
                    </a:solidFill>
                  </a:rPr>
                  <a:t>Payment Info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7E41A6-656F-4BF6-B299-ABF3B03A6F0C}"/>
                  </a:ext>
                </a:extLst>
              </p:cNvPr>
              <p:cNvSpPr/>
              <p:nvPr/>
            </p:nvSpPr>
            <p:spPr>
              <a:xfrm>
                <a:off x="10608764" y="4363983"/>
                <a:ext cx="850833" cy="460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500" dirty="0">
                    <a:solidFill>
                      <a:schemeClr val="tx1"/>
                    </a:solidFill>
                  </a:rPr>
                  <a:t>Billing Info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16A7316-594E-41B2-A75D-8DAD9128C7F4}"/>
                  </a:ext>
                </a:extLst>
              </p:cNvPr>
              <p:cNvSpPr/>
              <p:nvPr/>
            </p:nvSpPr>
            <p:spPr>
              <a:xfrm>
                <a:off x="10160325" y="4988420"/>
                <a:ext cx="392369" cy="138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28BFD4-0860-4531-AF43-9EAF0718C2D6}"/>
                  </a:ext>
                </a:extLst>
              </p:cNvPr>
              <p:cNvSpPr/>
              <p:nvPr/>
            </p:nvSpPr>
            <p:spPr>
              <a:xfrm>
                <a:off x="11087436" y="5333511"/>
                <a:ext cx="876329" cy="2181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en-US" sz="500" dirty="0">
                    <a:solidFill>
                      <a:schemeClr val="tx1"/>
                    </a:solidFill>
                  </a:rPr>
                  <a:t>Recurring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500" dirty="0">
                    <a:solidFill>
                      <a:schemeClr val="tx1"/>
                    </a:solidFill>
                  </a:rPr>
                  <a:t>4/24/2020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9F318B-60B2-47D6-9946-361420F70122}"/>
                </a:ext>
              </a:extLst>
            </p:cNvPr>
            <p:cNvGrpSpPr/>
            <p:nvPr/>
          </p:nvGrpSpPr>
          <p:grpSpPr>
            <a:xfrm>
              <a:off x="134165" y="2452897"/>
              <a:ext cx="2915097" cy="1209895"/>
              <a:chOff x="134165" y="2406586"/>
              <a:chExt cx="2915097" cy="120989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3641574-0DD0-4082-8666-FBB3BDEEDBF3}"/>
                  </a:ext>
                </a:extLst>
              </p:cNvPr>
              <p:cNvPicPr/>
              <p:nvPr/>
            </p:nvPicPr>
            <p:blipFill rotWithShape="1">
              <a:blip r:embed="rId5"/>
              <a:srcRect l="34547" t="1" b="59309"/>
              <a:stretch/>
            </p:blipFill>
            <p:spPr>
              <a:xfrm>
                <a:off x="134165" y="2406586"/>
                <a:ext cx="2910718" cy="120989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0163A1-A87D-46BE-902C-EAB5EF1F27CD}"/>
                  </a:ext>
                </a:extLst>
              </p:cNvPr>
              <p:cNvPicPr/>
              <p:nvPr/>
            </p:nvPicPr>
            <p:blipFill rotWithShape="1">
              <a:blip r:embed="rId3"/>
              <a:srcRect r="34758" b="88993"/>
              <a:stretch/>
            </p:blipFill>
            <p:spPr>
              <a:xfrm>
                <a:off x="138544" y="2406592"/>
                <a:ext cx="2910718" cy="21815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C5B906-E5CE-466B-B8E4-13DBCBC6275E}"/>
                </a:ext>
              </a:extLst>
            </p:cNvPr>
            <p:cNvGrpSpPr/>
            <p:nvPr/>
          </p:nvGrpSpPr>
          <p:grpSpPr>
            <a:xfrm>
              <a:off x="3291054" y="2448346"/>
              <a:ext cx="2967372" cy="2789836"/>
              <a:chOff x="3346203" y="2402033"/>
              <a:chExt cx="2967372" cy="278983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B70C2D8-BF7F-4791-B505-51CF9CDF3D1A}"/>
                  </a:ext>
                </a:extLst>
              </p:cNvPr>
              <p:cNvPicPr/>
              <p:nvPr/>
            </p:nvPicPr>
            <p:blipFill rotWithShape="1">
              <a:blip r:embed="rId3"/>
              <a:srcRect r="33873" b="88993"/>
              <a:stretch/>
            </p:blipFill>
            <p:spPr>
              <a:xfrm>
                <a:off x="3346370" y="2402033"/>
                <a:ext cx="2950212" cy="21815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EAB0CBE-017E-42F6-925A-06454C02F583}"/>
                  </a:ext>
                </a:extLst>
              </p:cNvPr>
              <p:cNvPicPr/>
              <p:nvPr/>
            </p:nvPicPr>
            <p:blipFill rotWithShape="1">
              <a:blip r:embed="rId6"/>
              <a:srcRect l="33274" t="5925" b="22017"/>
              <a:stretch/>
            </p:blipFill>
            <p:spPr>
              <a:xfrm>
                <a:off x="3346203" y="2621445"/>
                <a:ext cx="2967372" cy="2570424"/>
              </a:xfrm>
              <a:prstGeom prst="rect">
                <a:avLst/>
              </a:prstGeom>
            </p:spPr>
          </p:pic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C2E77F1-0150-41DF-A45C-A0ACAFDE579E}"/>
                </a:ext>
              </a:extLst>
            </p:cNvPr>
            <p:cNvSpPr/>
            <p:nvPr/>
          </p:nvSpPr>
          <p:spPr>
            <a:xfrm>
              <a:off x="3023226" y="3557958"/>
              <a:ext cx="232361" cy="1864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BF53F83-4092-4457-BB93-E02C76831857}"/>
                </a:ext>
              </a:extLst>
            </p:cNvPr>
            <p:cNvSpPr/>
            <p:nvPr/>
          </p:nvSpPr>
          <p:spPr>
            <a:xfrm>
              <a:off x="6241433" y="3557958"/>
              <a:ext cx="232361" cy="1864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DE132F7-4371-482A-BF50-94E41A8B4D51}"/>
                </a:ext>
              </a:extLst>
            </p:cNvPr>
            <p:cNvSpPr/>
            <p:nvPr/>
          </p:nvSpPr>
          <p:spPr>
            <a:xfrm>
              <a:off x="9417397" y="3557958"/>
              <a:ext cx="232361" cy="1864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76FB6A-650B-226E-FB08-4D4786A8E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121" y="2842551"/>
              <a:ext cx="2910718" cy="14845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19B7F0-C6DB-3F2C-6DCF-1D9A3B03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0759" y="3410899"/>
              <a:ext cx="2910718" cy="2352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48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Create Account: </a:t>
            </a:r>
            <a:r>
              <a:rPr lang="en-US" sz="2200" dirty="0"/>
              <a:t>Navigate to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7EA2-075B-4E4F-9BC9-FF463AD8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55" y="1228725"/>
            <a:ext cx="4407315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First go to the church website: </a:t>
            </a:r>
            <a:r>
              <a:rPr lang="en-US" sz="2000" dirty="0">
                <a:hlinkClick r:id="rId2"/>
              </a:rPr>
              <a:t>https://grandvillebaptist.org/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GIVE</a:t>
            </a:r>
            <a:r>
              <a:rPr lang="en-US" sz="2000" dirty="0"/>
              <a:t> – this will take you to the Grandville Baptist Church Engage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CC5CF-40F3-4B9B-A9AD-094B635F0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16" y="2495687"/>
            <a:ext cx="2743200" cy="3983090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34F24-09A8-8ECF-B86D-1E9B3D6520E7}"/>
              </a:ext>
            </a:extLst>
          </p:cNvPr>
          <p:cNvGrpSpPr/>
          <p:nvPr/>
        </p:nvGrpSpPr>
        <p:grpSpPr>
          <a:xfrm>
            <a:off x="977853" y="2495687"/>
            <a:ext cx="5087423" cy="534933"/>
            <a:chOff x="5386614" y="1712695"/>
            <a:chExt cx="5087423" cy="5349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04E5AE-FAFD-7403-958E-92F102908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0811"/>
            <a:stretch/>
          </p:blipFill>
          <p:spPr>
            <a:xfrm>
              <a:off x="5386614" y="1712695"/>
              <a:ext cx="5087423" cy="53493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B4C006-62D9-FACC-8E5C-44982FAF9665}"/>
                </a:ext>
              </a:extLst>
            </p:cNvPr>
            <p:cNvSpPr/>
            <p:nvPr/>
          </p:nvSpPr>
          <p:spPr>
            <a:xfrm>
              <a:off x="10099714" y="1902692"/>
              <a:ext cx="274320" cy="12801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D97C4D9-E942-157A-7EED-EDCE7D779862}"/>
              </a:ext>
            </a:extLst>
          </p:cNvPr>
          <p:cNvSpPr/>
          <p:nvPr/>
        </p:nvSpPr>
        <p:spPr>
          <a:xfrm>
            <a:off x="8559276" y="4767908"/>
            <a:ext cx="548640" cy="12801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7CAF70-CDB5-4370-FD0A-56AA07AC3204}"/>
              </a:ext>
            </a:extLst>
          </p:cNvPr>
          <p:cNvSpPr txBox="1">
            <a:spLocks/>
          </p:cNvSpPr>
          <p:nvPr/>
        </p:nvSpPr>
        <p:spPr>
          <a:xfrm>
            <a:off x="7630961" y="1228725"/>
            <a:ext cx="2953911" cy="504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Create account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31F116-E792-E679-5C79-DBD3F552B71B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Create Account: </a:t>
            </a:r>
            <a:r>
              <a:rPr lang="en-US" sz="2200" dirty="0"/>
              <a:t>Check email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7EA2-075B-4E4F-9BC9-FF463AD8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23" y="2537695"/>
            <a:ext cx="3771671" cy="19021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You will see a login screen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Enter your email address and then select </a:t>
            </a:r>
            <a:r>
              <a:rPr lang="en-US" sz="2000" b="1" u="sng" dirty="0"/>
              <a:t>CHECK EMAIL ADDRESS</a:t>
            </a:r>
            <a:endParaRPr lang="en-US" sz="20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92EAAA2-2DBA-813C-C6AC-30DB9BB68A5A}"/>
              </a:ext>
            </a:extLst>
          </p:cNvPr>
          <p:cNvSpPr txBox="1">
            <a:spLocks/>
          </p:cNvSpPr>
          <p:nvPr/>
        </p:nvSpPr>
        <p:spPr>
          <a:xfrm>
            <a:off x="1205234" y="4441825"/>
            <a:ext cx="4006850" cy="723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Note: Engage uses your email address to link to your name with our CDM+ accounting software.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DC647-5CDC-1F48-8526-EFA5A7D33AF7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A708D1-C20A-EF98-BE34-DE4E958E5302}"/>
              </a:ext>
            </a:extLst>
          </p:cNvPr>
          <p:cNvGrpSpPr/>
          <p:nvPr/>
        </p:nvGrpSpPr>
        <p:grpSpPr>
          <a:xfrm>
            <a:off x="6874701" y="2303264"/>
            <a:ext cx="3609673" cy="2997351"/>
            <a:chOff x="6722301" y="1744464"/>
            <a:chExt cx="3609673" cy="29973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9638CE-44C1-9881-4CCE-8E338C6BE4FB}"/>
                </a:ext>
              </a:extLst>
            </p:cNvPr>
            <p:cNvGrpSpPr/>
            <p:nvPr/>
          </p:nvGrpSpPr>
          <p:grpSpPr>
            <a:xfrm>
              <a:off x="6722301" y="2468793"/>
              <a:ext cx="3609673" cy="2273022"/>
              <a:chOff x="202967" y="3493260"/>
              <a:chExt cx="3609673" cy="227302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98D5E4C-2DEC-4670-BD01-0875416C1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2967" y="3493260"/>
                <a:ext cx="3609673" cy="2273022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3DDC4-7188-F0DD-59F5-FDBB12F783D2}"/>
                  </a:ext>
                </a:extLst>
              </p:cNvPr>
              <p:cNvSpPr txBox="1"/>
              <p:nvPr/>
            </p:nvSpPr>
            <p:spPr>
              <a:xfrm>
                <a:off x="423673" y="4810916"/>
                <a:ext cx="1293944" cy="22313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850" dirty="0">
                    <a:highlight>
                      <a:srgbClr val="FFFF00"/>
                    </a:highlight>
                  </a:rPr>
                  <a:t>Enter your email address</a:t>
                </a:r>
              </a:p>
            </p:txBody>
          </p:sp>
        </p:grp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87ED91E-366D-59E8-E849-A4ADB47C4B83}"/>
                </a:ext>
              </a:extLst>
            </p:cNvPr>
            <p:cNvSpPr txBox="1">
              <a:spLocks/>
            </p:cNvSpPr>
            <p:nvPr/>
          </p:nvSpPr>
          <p:spPr>
            <a:xfrm>
              <a:off x="6945107" y="1744464"/>
              <a:ext cx="3164061" cy="599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/>
                <a:t>Login Screen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21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Create Account: </a:t>
            </a:r>
            <a:r>
              <a:rPr lang="en-US" sz="2200" dirty="0"/>
              <a:t>Check email address results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DC647-5CDC-1F48-8526-EFA5A7D33AF7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51AC313-8B20-B893-EC63-05155E913E35}"/>
              </a:ext>
            </a:extLst>
          </p:cNvPr>
          <p:cNvSpPr txBox="1">
            <a:spLocks/>
          </p:cNvSpPr>
          <p:nvPr/>
        </p:nvSpPr>
        <p:spPr>
          <a:xfrm>
            <a:off x="2287868" y="1228725"/>
            <a:ext cx="7616264" cy="80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You will get one of the following screens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8EBB15-BA77-F93D-A1AC-C8C0A3D0BCB8}"/>
              </a:ext>
            </a:extLst>
          </p:cNvPr>
          <p:cNvGrpSpPr/>
          <p:nvPr/>
        </p:nvGrpSpPr>
        <p:grpSpPr>
          <a:xfrm>
            <a:off x="1377132" y="2087482"/>
            <a:ext cx="3538194" cy="3973154"/>
            <a:chOff x="4255173" y="2087482"/>
            <a:chExt cx="3538194" cy="397315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BE3392-ED0D-B05B-5F9C-85CD7C16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5173" y="3493260"/>
              <a:ext cx="3538194" cy="2567376"/>
            </a:xfrm>
            <a:prstGeom prst="rect">
              <a:avLst/>
            </a:prstGeom>
          </p:spPr>
        </p:pic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2766CCD3-34B1-557B-C5E4-1F65FF5F7DF2}"/>
                </a:ext>
              </a:extLst>
            </p:cNvPr>
            <p:cNvSpPr txBox="1">
              <a:spLocks/>
            </p:cNvSpPr>
            <p:nvPr/>
          </p:nvSpPr>
          <p:spPr>
            <a:xfrm>
              <a:off x="4442239" y="2087482"/>
              <a:ext cx="3164061" cy="599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FF0000"/>
                  </a:solidFill>
                </a:rPr>
                <a:t>No users found for &lt;email address you entered&gt;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F9D358-D4D3-967A-C313-29D5D996B45E}"/>
                </a:ext>
              </a:extLst>
            </p:cNvPr>
            <p:cNvSpPr txBox="1"/>
            <p:nvPr/>
          </p:nvSpPr>
          <p:spPr>
            <a:xfrm>
              <a:off x="4451475" y="4761666"/>
              <a:ext cx="1667444" cy="2539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/>
                <a:t>Email address you entered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BD89AF-D7FC-FB26-A361-994EB2219B9E}"/>
                </a:ext>
              </a:extLst>
            </p:cNvPr>
            <p:cNvSpPr txBox="1"/>
            <p:nvPr/>
          </p:nvSpPr>
          <p:spPr>
            <a:xfrm>
              <a:off x="5036571" y="5034054"/>
              <a:ext cx="1082348" cy="1923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50" dirty="0"/>
                <a:t>email address you entered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A48B77-39C9-D1C1-8930-F3DEE9EB884D}"/>
              </a:ext>
            </a:extLst>
          </p:cNvPr>
          <p:cNvGrpSpPr/>
          <p:nvPr/>
        </p:nvGrpSpPr>
        <p:grpSpPr>
          <a:xfrm>
            <a:off x="6985626" y="2087482"/>
            <a:ext cx="4183943" cy="4275006"/>
            <a:chOff x="8221134" y="2087482"/>
            <a:chExt cx="3829242" cy="427500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CE593A-8D82-5162-8A79-EA484E44F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0918" y="3493260"/>
              <a:ext cx="3609674" cy="2869228"/>
            </a:xfrm>
            <a:prstGeom prst="rect">
              <a:avLst/>
            </a:prstGeom>
          </p:spPr>
        </p:pic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CAEBBE1C-35C1-80F7-DA3F-D6EA393BB459}"/>
                </a:ext>
              </a:extLst>
            </p:cNvPr>
            <p:cNvSpPr txBox="1">
              <a:spLocks/>
            </p:cNvSpPr>
            <p:nvPr/>
          </p:nvSpPr>
          <p:spPr>
            <a:xfrm>
              <a:off x="8221134" y="2087482"/>
              <a:ext cx="3829242" cy="599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 dirty="0"/>
                <a:t>The following names link to &lt;email address you entered&gt;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9F9AB-38F5-F49C-3F43-798D19B07CEF}"/>
                </a:ext>
              </a:extLst>
            </p:cNvPr>
            <p:cNvSpPr txBox="1"/>
            <p:nvPr/>
          </p:nvSpPr>
          <p:spPr>
            <a:xfrm>
              <a:off x="9608453" y="4366619"/>
              <a:ext cx="1483220" cy="2539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Email address you entered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413701B-1F8B-6A19-9308-71569DD678AB}"/>
                </a:ext>
              </a:extLst>
            </p:cNvPr>
            <p:cNvSpPr txBox="1"/>
            <p:nvPr/>
          </p:nvSpPr>
          <p:spPr>
            <a:xfrm>
              <a:off x="8553725" y="4789374"/>
              <a:ext cx="707245" cy="23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Your Name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349025-5C5E-F864-51F5-BC69E82E09AE}"/>
                </a:ext>
              </a:extLst>
            </p:cNvPr>
            <p:cNvSpPr txBox="1"/>
            <p:nvPr/>
          </p:nvSpPr>
          <p:spPr>
            <a:xfrm>
              <a:off x="8553724" y="5034054"/>
              <a:ext cx="1532792" cy="23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Another name in your family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F1DEBE7-C529-3E8F-1663-37AFD82E0B17}"/>
              </a:ext>
            </a:extLst>
          </p:cNvPr>
          <p:cNvSpPr/>
          <p:nvPr/>
        </p:nvSpPr>
        <p:spPr>
          <a:xfrm rot="5400000">
            <a:off x="3535680" y="4219404"/>
            <a:ext cx="5120640" cy="887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207123A-B5CC-985A-E1F1-3D43DC43CCC9}"/>
              </a:ext>
            </a:extLst>
          </p:cNvPr>
          <p:cNvSpPr txBox="1">
            <a:spLocks/>
          </p:cNvSpPr>
          <p:nvPr/>
        </p:nvSpPr>
        <p:spPr>
          <a:xfrm>
            <a:off x="5638996" y="2886884"/>
            <a:ext cx="914008" cy="59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-OR-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28B9F-2369-1B11-9DEF-747FE1A0B71C}"/>
              </a:ext>
            </a:extLst>
          </p:cNvPr>
          <p:cNvSpPr txBox="1"/>
          <p:nvPr/>
        </p:nvSpPr>
        <p:spPr>
          <a:xfrm>
            <a:off x="10179934" y="4366619"/>
            <a:ext cx="7292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You?</a:t>
            </a:r>
          </a:p>
        </p:txBody>
      </p:sp>
    </p:spTree>
    <p:extLst>
      <p:ext uri="{BB962C8B-B14F-4D97-AF65-F5344CB8AC3E}">
        <p14:creationId xmlns:p14="http://schemas.microsoft.com/office/powerpoint/2010/main" val="394782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CDA2C9-7AC3-89A8-A7F6-1D3C98752EB4}"/>
              </a:ext>
            </a:extLst>
          </p:cNvPr>
          <p:cNvGrpSpPr/>
          <p:nvPr/>
        </p:nvGrpSpPr>
        <p:grpSpPr>
          <a:xfrm>
            <a:off x="742128" y="2197543"/>
            <a:ext cx="3538194" cy="3973154"/>
            <a:chOff x="4255173" y="2087482"/>
            <a:chExt cx="3538194" cy="39731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774C84-440B-C5A8-A868-631D82250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5173" y="3493260"/>
              <a:ext cx="3538194" cy="2567376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51FB3A8C-06E7-9061-5A7C-3651F4493D65}"/>
                </a:ext>
              </a:extLst>
            </p:cNvPr>
            <p:cNvSpPr txBox="1">
              <a:spLocks/>
            </p:cNvSpPr>
            <p:nvPr/>
          </p:nvSpPr>
          <p:spPr>
            <a:xfrm>
              <a:off x="4442239" y="2087482"/>
              <a:ext cx="3164061" cy="599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 dirty="0">
                  <a:solidFill>
                    <a:srgbClr val="FF0000"/>
                  </a:solidFill>
                </a:rPr>
                <a:t>No users found for &lt;email address you entered&gt;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543A79-D580-9F47-BEFB-A2E6A400B2D1}"/>
                </a:ext>
              </a:extLst>
            </p:cNvPr>
            <p:cNvSpPr txBox="1"/>
            <p:nvPr/>
          </p:nvSpPr>
          <p:spPr>
            <a:xfrm>
              <a:off x="4451475" y="4761666"/>
              <a:ext cx="1667444" cy="2539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/>
                <a:t>Email address you entered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49D576-FFF8-CDA4-AF92-9A4B919BD690}"/>
                </a:ext>
              </a:extLst>
            </p:cNvPr>
            <p:cNvSpPr txBox="1"/>
            <p:nvPr/>
          </p:nvSpPr>
          <p:spPr>
            <a:xfrm>
              <a:off x="5036571" y="5034054"/>
              <a:ext cx="1082348" cy="1923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50" dirty="0"/>
                <a:t>Email address you entered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>
            <a:normAutofit/>
          </a:bodyPr>
          <a:lstStyle/>
          <a:p>
            <a:r>
              <a:rPr lang="en-US" dirty="0"/>
              <a:t>Create Account: </a:t>
            </a:r>
            <a:r>
              <a:rPr lang="en-US" sz="2200" dirty="0">
                <a:solidFill>
                  <a:srgbClr val="FF0000"/>
                </a:solidFill>
              </a:rPr>
              <a:t>No users found for &lt;email address you entered&gt;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7EA2-075B-4E4F-9BC9-FF463AD8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03" y="1228725"/>
            <a:ext cx="11679794" cy="806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If you see </a:t>
            </a:r>
            <a:r>
              <a:rPr lang="en-US" sz="2000" dirty="0">
                <a:solidFill>
                  <a:srgbClr val="FF0000"/>
                </a:solidFill>
              </a:rPr>
              <a:t>No users found for &lt;email address you entered&gt;</a:t>
            </a:r>
            <a:r>
              <a:rPr lang="en-US" sz="2000" dirty="0"/>
              <a:t> follow the steps below. Otherwise skip this section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DC647-5CDC-1F48-8526-EFA5A7D33AF7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70751-424E-C43A-F72E-BCFC17D326D0}"/>
              </a:ext>
            </a:extLst>
          </p:cNvPr>
          <p:cNvSpPr txBox="1"/>
          <p:nvPr/>
        </p:nvSpPr>
        <p:spPr>
          <a:xfrm>
            <a:off x="4882550" y="2766120"/>
            <a:ext cx="6746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the email address you entered does not match the email address linked to your name in our CDM+ accounting software, you will receive the following error: </a:t>
            </a:r>
            <a:r>
              <a:rPr lang="en-US" sz="1200" u="sng" dirty="0">
                <a:solidFill>
                  <a:srgbClr val="FF0000"/>
                </a:solidFill>
              </a:rPr>
              <a:t>No users found for &lt;email address you entered&gt;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Check to make sure you entered the correct email address. If you have entered your correct email address, please contact the church office via phone 616-534-8681 or email </a:t>
            </a:r>
            <a:r>
              <a:rPr lang="en-US" sz="1200" dirty="0">
                <a:hlinkClick r:id="rId3"/>
              </a:rPr>
              <a:t>gbc@grandvillebaptist.org</a:t>
            </a:r>
            <a:r>
              <a:rPr lang="en-US" sz="1200" dirty="0"/>
              <a:t> so that they can enter your correct email address to link to your name in our CDM+ accounting software before you proceed.</a:t>
            </a:r>
          </a:p>
          <a:p>
            <a:endParaRPr lang="en-US" sz="1200" dirty="0"/>
          </a:p>
          <a:p>
            <a:r>
              <a:rPr lang="en-US" sz="1200" dirty="0"/>
              <a:t>If you create an account with an email that does not match what we have in our CDM+ accounting software, it will create an additional account linked to your name in our CDM+ accounting software – which we prefer not to happen. Therefore, please do </a:t>
            </a:r>
            <a:r>
              <a:rPr lang="en-US" sz="1200" b="1" dirty="0"/>
              <a:t>not </a:t>
            </a:r>
            <a:r>
              <a:rPr lang="en-US" sz="1200" dirty="0"/>
              <a:t>select </a:t>
            </a:r>
            <a:r>
              <a:rPr lang="en-US" sz="1200" b="1" dirty="0"/>
              <a:t>Click here to create a new account</a:t>
            </a:r>
            <a:r>
              <a:rPr lang="en-US" sz="1200" b="1" u="sng" dirty="0"/>
              <a:t>.</a:t>
            </a:r>
          </a:p>
          <a:p>
            <a:endParaRPr lang="en-US" sz="1200" b="1" u="sng" dirty="0"/>
          </a:p>
          <a:p>
            <a:r>
              <a:rPr lang="en-US" sz="1200" dirty="0"/>
              <a:t>After the church office enters the correct email address, start the create account instructions from the beginning to create your account.</a:t>
            </a:r>
          </a:p>
        </p:txBody>
      </p:sp>
    </p:spTree>
    <p:extLst>
      <p:ext uri="{BB962C8B-B14F-4D97-AF65-F5344CB8AC3E}">
        <p14:creationId xmlns:p14="http://schemas.microsoft.com/office/powerpoint/2010/main" val="294823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1C1207-5EEB-12DC-1AC7-7C5872A11AA6}"/>
              </a:ext>
            </a:extLst>
          </p:cNvPr>
          <p:cNvGrpSpPr/>
          <p:nvPr/>
        </p:nvGrpSpPr>
        <p:grpSpPr>
          <a:xfrm>
            <a:off x="1088368" y="3463642"/>
            <a:ext cx="3829242" cy="3374020"/>
            <a:chOff x="8221134" y="3044219"/>
            <a:chExt cx="3829242" cy="33182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0CD9CC-0DD6-E6DF-3481-2AF157CD3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0918" y="3493260"/>
              <a:ext cx="3609674" cy="2869228"/>
            </a:xfrm>
            <a:prstGeom prst="rect">
              <a:avLst/>
            </a:prstGeom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DC449F9-882D-06D4-F3DF-56AC694A974C}"/>
                </a:ext>
              </a:extLst>
            </p:cNvPr>
            <p:cNvSpPr txBox="1">
              <a:spLocks/>
            </p:cNvSpPr>
            <p:nvPr/>
          </p:nvSpPr>
          <p:spPr>
            <a:xfrm>
              <a:off x="8221134" y="3044219"/>
              <a:ext cx="3829242" cy="599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 dirty="0"/>
                <a:t>The following names link to &lt;email address you entered&gt;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5B7CC-156F-B554-4D74-35F2E17DDA15}"/>
                </a:ext>
              </a:extLst>
            </p:cNvPr>
            <p:cNvSpPr txBox="1"/>
            <p:nvPr/>
          </p:nvSpPr>
          <p:spPr>
            <a:xfrm>
              <a:off x="9608452" y="4366619"/>
              <a:ext cx="1667444" cy="2539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/>
                <a:t>Email address you entered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D8A4A2-77EA-BAA7-437E-FBEA87CF96B3}"/>
                </a:ext>
              </a:extLst>
            </p:cNvPr>
            <p:cNvSpPr txBox="1"/>
            <p:nvPr/>
          </p:nvSpPr>
          <p:spPr>
            <a:xfrm>
              <a:off x="8553725" y="4789374"/>
              <a:ext cx="707245" cy="2308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Your Name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F374F4-94FA-3D78-03F2-B9C0E066A412}"/>
                </a:ext>
              </a:extLst>
            </p:cNvPr>
            <p:cNvSpPr txBox="1"/>
            <p:nvPr/>
          </p:nvSpPr>
          <p:spPr>
            <a:xfrm>
              <a:off x="8553724" y="5034054"/>
              <a:ext cx="1532792" cy="23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Another name in your family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Create Account: </a:t>
            </a:r>
            <a:r>
              <a:rPr lang="en-US" sz="2200" dirty="0"/>
              <a:t>The following names link to &lt;email address you entered&gt;</a:t>
            </a:r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DC647-5CDC-1F48-8526-EFA5A7D33AF7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63953-D006-D862-07BA-53C97771FD21}"/>
              </a:ext>
            </a:extLst>
          </p:cNvPr>
          <p:cNvSpPr/>
          <p:nvPr/>
        </p:nvSpPr>
        <p:spPr>
          <a:xfrm rot="5400000">
            <a:off x="3535680" y="4219404"/>
            <a:ext cx="5120640" cy="887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465DC5-43FC-CEB2-74F3-09219BA2A06A}"/>
              </a:ext>
            </a:extLst>
          </p:cNvPr>
          <p:cNvSpPr txBox="1">
            <a:spLocks/>
          </p:cNvSpPr>
          <p:nvPr/>
        </p:nvSpPr>
        <p:spPr>
          <a:xfrm>
            <a:off x="6290734" y="1150534"/>
            <a:ext cx="5746947" cy="190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You will be asked to create a </a:t>
            </a:r>
            <a:r>
              <a:rPr lang="en-US" sz="2000" b="1" u="sng" dirty="0"/>
              <a:t>USERNAME.</a:t>
            </a:r>
            <a:r>
              <a:rPr lang="en-US" sz="2000" dirty="0"/>
              <a:t> Enter your created </a:t>
            </a:r>
            <a:r>
              <a:rPr lang="en-US" sz="2000" b="1" u="sng" dirty="0"/>
              <a:t>USERNAME</a:t>
            </a:r>
            <a:r>
              <a:rPr lang="en-US" sz="2000" dirty="0"/>
              <a:t> and select </a:t>
            </a:r>
            <a:r>
              <a:rPr lang="en-US" sz="2000" b="1" u="sng" dirty="0"/>
              <a:t>CREATE USERNAME.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Further instructions will be sent to the email address shown on the page.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9E03EC-D361-972D-8B2F-3A37934B9E47}"/>
              </a:ext>
            </a:extLst>
          </p:cNvPr>
          <p:cNvSpPr txBox="1">
            <a:spLocks/>
          </p:cNvSpPr>
          <p:nvPr/>
        </p:nvSpPr>
        <p:spPr>
          <a:xfrm>
            <a:off x="154319" y="1150534"/>
            <a:ext cx="5746947" cy="2311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Your name(s) will show up if the email address you entered is linked to your name(s) in our CDM+ accounting software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Please select only one name that you want to use for your online giving account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Note:  If the names listed are not you, please do not select Not You, but call or email the church office.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A0770AA-E6F3-D14C-74CB-01F04E69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972" y="3463642"/>
            <a:ext cx="3552825" cy="26289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D71816E-78F3-8CB3-B49D-D6183A648842}"/>
              </a:ext>
            </a:extLst>
          </p:cNvPr>
          <p:cNvSpPr txBox="1"/>
          <p:nvPr/>
        </p:nvSpPr>
        <p:spPr>
          <a:xfrm>
            <a:off x="8666109" y="4438324"/>
            <a:ext cx="457200" cy="184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" dirty="0"/>
              <a:t>Your Name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A7D910-AE03-8DE5-0911-4CB07AC673E7}"/>
              </a:ext>
            </a:extLst>
          </p:cNvPr>
          <p:cNvSpPr txBox="1"/>
          <p:nvPr/>
        </p:nvSpPr>
        <p:spPr>
          <a:xfrm>
            <a:off x="7509463" y="4585732"/>
            <a:ext cx="1082348" cy="192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50" dirty="0"/>
              <a:t>email address you entered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AFF094-EEC1-2222-8F2A-C69667A74BC0}"/>
              </a:ext>
            </a:extLst>
          </p:cNvPr>
          <p:cNvSpPr txBox="1"/>
          <p:nvPr/>
        </p:nvSpPr>
        <p:spPr>
          <a:xfrm>
            <a:off x="7595410" y="5120186"/>
            <a:ext cx="910827" cy="2308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Your Username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482F5-58B4-93EB-2E92-AA6437730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123" y="4364431"/>
            <a:ext cx="72548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Create Account: </a:t>
            </a:r>
            <a:r>
              <a:rPr lang="en-US" sz="2200" dirty="0"/>
              <a:t>Create your password and log in</a:t>
            </a:r>
            <a:endParaRPr lang="en-US" sz="22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DC647-5CDC-1F48-8526-EFA5A7D33AF7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AD900B-D498-8529-0A74-848E7C8B511D}"/>
              </a:ext>
            </a:extLst>
          </p:cNvPr>
          <p:cNvGrpSpPr/>
          <p:nvPr/>
        </p:nvGrpSpPr>
        <p:grpSpPr>
          <a:xfrm>
            <a:off x="7859265" y="2505353"/>
            <a:ext cx="2743200" cy="3983090"/>
            <a:chOff x="4724400" y="2282445"/>
            <a:chExt cx="2743200" cy="39830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B6CC2D-8475-9D89-4728-415101DAD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282445"/>
              <a:ext cx="2743200" cy="398309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51E3D1-13CC-0782-C355-301A12DEA260}"/>
                </a:ext>
              </a:extLst>
            </p:cNvPr>
            <p:cNvSpPr txBox="1"/>
            <p:nvPr/>
          </p:nvSpPr>
          <p:spPr>
            <a:xfrm>
              <a:off x="4805539" y="3378237"/>
              <a:ext cx="1146468" cy="2231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50" dirty="0"/>
                <a:t>Enter your user name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2CE1E8-DF1E-D22F-C8E0-1BAF5374EAB1}"/>
                </a:ext>
              </a:extLst>
            </p:cNvPr>
            <p:cNvSpPr txBox="1"/>
            <p:nvPr/>
          </p:nvSpPr>
          <p:spPr>
            <a:xfrm>
              <a:off x="4805539" y="3849025"/>
              <a:ext cx="1106393" cy="2231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50" dirty="0"/>
                <a:t>Enter your password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2EC154-E2F6-09D0-4E8B-70E049A8BDCF}"/>
              </a:ext>
            </a:extLst>
          </p:cNvPr>
          <p:cNvSpPr txBox="1">
            <a:spLocks/>
          </p:cNvSpPr>
          <p:nvPr/>
        </p:nvSpPr>
        <p:spPr>
          <a:xfrm>
            <a:off x="1140310" y="1315914"/>
            <a:ext cx="3164061" cy="41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Create your Password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AC75B-EDDB-A291-4669-396CADC0010C}"/>
              </a:ext>
            </a:extLst>
          </p:cNvPr>
          <p:cNvSpPr txBox="1"/>
          <p:nvPr/>
        </p:nvSpPr>
        <p:spPr>
          <a:xfrm>
            <a:off x="1140310" y="1656318"/>
            <a:ext cx="428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Check your email as Engage has sent an email to you that contains your username and instructions for creating a password. You can create a password by selecting </a:t>
            </a:r>
            <a:r>
              <a:rPr lang="en-US" sz="1200" b="1" u="sng" dirty="0"/>
              <a:t>Reset Password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62D949-89C5-825F-5CD2-3E25AEF96E83}"/>
              </a:ext>
            </a:extLst>
          </p:cNvPr>
          <p:cNvGrpSpPr/>
          <p:nvPr/>
        </p:nvGrpSpPr>
        <p:grpSpPr>
          <a:xfrm>
            <a:off x="1140310" y="3370004"/>
            <a:ext cx="4772725" cy="2259271"/>
            <a:chOff x="5821937" y="4604212"/>
            <a:chExt cx="4772725" cy="22592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C121F8-9F4B-389F-E8B8-1A615BE525C2}"/>
                </a:ext>
              </a:extLst>
            </p:cNvPr>
            <p:cNvGrpSpPr/>
            <p:nvPr/>
          </p:nvGrpSpPr>
          <p:grpSpPr>
            <a:xfrm>
              <a:off x="5821937" y="4604212"/>
              <a:ext cx="4772725" cy="2259271"/>
              <a:chOff x="5821937" y="4604212"/>
              <a:chExt cx="4772725" cy="225927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8EB9B3A-6E78-B9E2-2DCE-470227273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1939" y="4604212"/>
                <a:ext cx="4772723" cy="6167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812A626-FF84-A2A3-D36E-8AE76047E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938" y="5564617"/>
                <a:ext cx="4762933" cy="30349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952B742-EC3B-0BF0-3CE0-35B4D2E82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1939" y="5912273"/>
                <a:ext cx="4772723" cy="14685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59D11DC-354F-3F1E-FD0D-B82DCEDF1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1937" y="6285861"/>
                <a:ext cx="4762933" cy="577622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7D0991-52EB-E764-F644-275C70220A93}"/>
                  </a:ext>
                </a:extLst>
              </p:cNvPr>
              <p:cNvSpPr txBox="1"/>
              <p:nvPr/>
            </p:nvSpPr>
            <p:spPr>
              <a:xfrm>
                <a:off x="5929735" y="6055029"/>
                <a:ext cx="1901483" cy="22313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850" b="1" dirty="0"/>
                  <a:t>36-character code provided by Engage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A46C0-C036-5333-98F6-7B8ED7C211BB}"/>
                  </a:ext>
                </a:extLst>
              </p:cNvPr>
              <p:cNvSpPr txBox="1"/>
              <p:nvPr/>
            </p:nvSpPr>
            <p:spPr>
              <a:xfrm>
                <a:off x="5929736" y="5250543"/>
                <a:ext cx="120073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u="sng" dirty="0">
                    <a:solidFill>
                      <a:srgbClr val="0070C0"/>
                    </a:solidFill>
                  </a:rPr>
                  <a:t>Reset Password</a:t>
                </a:r>
                <a:endParaRPr lang="en-US" sz="1200" u="sng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58E125-FB7D-0A66-9093-AEBEA2879483}"/>
                </a:ext>
              </a:extLst>
            </p:cNvPr>
            <p:cNvSpPr/>
            <p:nvPr/>
          </p:nvSpPr>
          <p:spPr>
            <a:xfrm>
              <a:off x="5821937" y="4604212"/>
              <a:ext cx="3848536" cy="22537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27243FF-6CEC-CA35-7AEB-A638C121151C}"/>
              </a:ext>
            </a:extLst>
          </p:cNvPr>
          <p:cNvSpPr/>
          <p:nvPr/>
        </p:nvSpPr>
        <p:spPr>
          <a:xfrm rot="5400000">
            <a:off x="3535680" y="4219404"/>
            <a:ext cx="5120640" cy="887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5227846-BC69-C21E-71F6-A58DF0A91650}"/>
              </a:ext>
            </a:extLst>
          </p:cNvPr>
          <p:cNvSpPr txBox="1">
            <a:spLocks/>
          </p:cNvSpPr>
          <p:nvPr/>
        </p:nvSpPr>
        <p:spPr>
          <a:xfrm>
            <a:off x="7087454" y="1315914"/>
            <a:ext cx="3164061" cy="41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Log 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EE2B1-A64B-E3F1-7FBC-8BF41B146EDD}"/>
              </a:ext>
            </a:extLst>
          </p:cNvPr>
          <p:cNvSpPr txBox="1"/>
          <p:nvPr/>
        </p:nvSpPr>
        <p:spPr>
          <a:xfrm>
            <a:off x="7087454" y="1656318"/>
            <a:ext cx="428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After creating your password, you will be returned to the Engage login screen where you can log into Engage. Enter your username and password and select </a:t>
            </a:r>
            <a:r>
              <a:rPr lang="en-US" sz="1200" b="1" u="sng" dirty="0"/>
              <a:t>SIGN IN.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679D2-C662-83F2-C245-98CF1464443F}"/>
              </a:ext>
            </a:extLst>
          </p:cNvPr>
          <p:cNvSpPr txBox="1"/>
          <p:nvPr/>
        </p:nvSpPr>
        <p:spPr>
          <a:xfrm>
            <a:off x="2049743" y="3634814"/>
            <a:ext cx="654346" cy="2308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username</a:t>
            </a:r>
          </a:p>
        </p:txBody>
      </p:sp>
    </p:spTree>
    <p:extLst>
      <p:ext uri="{BB962C8B-B14F-4D97-AF65-F5344CB8AC3E}">
        <p14:creationId xmlns:p14="http://schemas.microsoft.com/office/powerpoint/2010/main" val="323524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E22C-DF6D-4321-AF19-2ED9527EE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93109"/>
            <a:ext cx="9144000" cy="1068603"/>
          </a:xfrm>
        </p:spPr>
        <p:txBody>
          <a:bodyPr>
            <a:normAutofit/>
          </a:bodyPr>
          <a:lstStyle/>
          <a:p>
            <a:r>
              <a:rPr lang="en-US" sz="4400" b="1" dirty="0"/>
              <a:t>Step Two: Giving with an Account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54781-5327-4AE6-8A13-3557E2E648F8}"/>
              </a:ext>
            </a:extLst>
          </p:cNvPr>
          <p:cNvSpPr/>
          <p:nvPr/>
        </p:nvSpPr>
        <p:spPr>
          <a:xfrm>
            <a:off x="0" y="508362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561F3-BE02-4D2B-95F7-E62A4B04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68" y="1464815"/>
            <a:ext cx="4590864" cy="26277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5474C3-6169-7AB0-7E55-1E438D3C14D1}"/>
              </a:ext>
            </a:extLst>
          </p:cNvPr>
          <p:cNvSpPr txBox="1">
            <a:spLocks/>
          </p:cNvSpPr>
          <p:nvPr/>
        </p:nvSpPr>
        <p:spPr>
          <a:xfrm>
            <a:off x="1602509" y="5172397"/>
            <a:ext cx="9144000" cy="812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Set up a recurring or one-time gift to Grandville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Baptist Church once you have created an account</a:t>
            </a:r>
          </a:p>
        </p:txBody>
      </p:sp>
    </p:spTree>
    <p:extLst>
      <p:ext uri="{BB962C8B-B14F-4D97-AF65-F5344CB8AC3E}">
        <p14:creationId xmlns:p14="http://schemas.microsoft.com/office/powerpoint/2010/main" val="2268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361A4-2373-960D-F0E1-1A50B26A30B0}"/>
              </a:ext>
            </a:extLst>
          </p:cNvPr>
          <p:cNvGrpSpPr/>
          <p:nvPr/>
        </p:nvGrpSpPr>
        <p:grpSpPr>
          <a:xfrm>
            <a:off x="7736316" y="2505353"/>
            <a:ext cx="2743200" cy="3983090"/>
            <a:chOff x="4724400" y="2282445"/>
            <a:chExt cx="2743200" cy="39830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D42A48-482C-8CE0-BF02-F31FF37F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282445"/>
              <a:ext cx="2743200" cy="398309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5ECAC-E99A-8188-F990-1062C44BB990}"/>
                </a:ext>
              </a:extLst>
            </p:cNvPr>
            <p:cNvSpPr txBox="1"/>
            <p:nvPr/>
          </p:nvSpPr>
          <p:spPr>
            <a:xfrm>
              <a:off x="4805539" y="3378237"/>
              <a:ext cx="1146468" cy="2231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50" dirty="0"/>
                <a:t>Enter your user name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C12424-749F-B1D9-7B08-8ADA8479C2AC}"/>
                </a:ext>
              </a:extLst>
            </p:cNvPr>
            <p:cNvSpPr txBox="1"/>
            <p:nvPr/>
          </p:nvSpPr>
          <p:spPr>
            <a:xfrm>
              <a:off x="4805539" y="3849025"/>
              <a:ext cx="1106393" cy="2231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50" dirty="0"/>
                <a:t>Enter your password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EB17F8-8CE5-45E6-8AA1-F21CD65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r>
              <a:rPr lang="en-US" dirty="0"/>
              <a:t>Giving with an Account: </a:t>
            </a:r>
            <a:r>
              <a:rPr lang="en-US" sz="2200" dirty="0"/>
              <a:t>Navigate to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7EA2-075B-4E4F-9BC9-FF463AD8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55" y="1228725"/>
            <a:ext cx="4407315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First go to the church website: </a:t>
            </a:r>
            <a:r>
              <a:rPr lang="en-US" sz="2000" dirty="0">
                <a:hlinkClick r:id="rId3"/>
              </a:rPr>
              <a:t>https://grandvillebaptist.org/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GIVE</a:t>
            </a:r>
            <a:r>
              <a:rPr lang="en-US" sz="2000" dirty="0"/>
              <a:t> – this will take you to the Grandville Baptist Church Engage page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34F24-09A8-8ECF-B86D-1E9B3D6520E7}"/>
              </a:ext>
            </a:extLst>
          </p:cNvPr>
          <p:cNvGrpSpPr/>
          <p:nvPr/>
        </p:nvGrpSpPr>
        <p:grpSpPr>
          <a:xfrm>
            <a:off x="977853" y="2495687"/>
            <a:ext cx="5087423" cy="534933"/>
            <a:chOff x="5386614" y="1712695"/>
            <a:chExt cx="5087423" cy="5349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04E5AE-FAFD-7403-958E-92F102908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0811"/>
            <a:stretch/>
          </p:blipFill>
          <p:spPr>
            <a:xfrm>
              <a:off x="5386614" y="1712695"/>
              <a:ext cx="5087423" cy="53493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B4C006-62D9-FACC-8E5C-44982FAF9665}"/>
                </a:ext>
              </a:extLst>
            </p:cNvPr>
            <p:cNvSpPr/>
            <p:nvPr/>
          </p:nvSpPr>
          <p:spPr>
            <a:xfrm>
              <a:off x="10099714" y="1902692"/>
              <a:ext cx="274320" cy="12801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7CAF70-CDB5-4370-FD0A-56AA07AC3204}"/>
              </a:ext>
            </a:extLst>
          </p:cNvPr>
          <p:cNvSpPr txBox="1">
            <a:spLocks/>
          </p:cNvSpPr>
          <p:nvPr/>
        </p:nvSpPr>
        <p:spPr>
          <a:xfrm>
            <a:off x="7630961" y="1228725"/>
            <a:ext cx="2953911" cy="504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Enter your USERNAME and PASSWORD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SIGN 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31F116-E792-E679-5C79-DBD3F552B71B}"/>
              </a:ext>
            </a:extLst>
          </p:cNvPr>
          <p:cNvSpPr/>
          <p:nvPr/>
        </p:nvSpPr>
        <p:spPr>
          <a:xfrm>
            <a:off x="0" y="890310"/>
            <a:ext cx="12192000" cy="88777"/>
          </a:xfrm>
          <a:prstGeom prst="rect">
            <a:avLst/>
          </a:prstGeom>
          <a:gradFill flip="none" rotWithShape="1">
            <a:gsLst>
              <a:gs pos="0">
                <a:srgbClr val="B9C8F1"/>
              </a:gs>
              <a:gs pos="50000">
                <a:srgbClr val="D3DBF5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0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929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Step 1: Create Account</vt:lpstr>
      <vt:lpstr>Create Account: Navigate to Engage</vt:lpstr>
      <vt:lpstr>Create Account: Check email address</vt:lpstr>
      <vt:lpstr>Create Account: Check email address results</vt:lpstr>
      <vt:lpstr>Create Account: No users found for &lt;email address you entered&gt;</vt:lpstr>
      <vt:lpstr>Create Account: The following names link to &lt;email address you entered&gt;</vt:lpstr>
      <vt:lpstr>Create Account: Create your password and log in</vt:lpstr>
      <vt:lpstr>Step Two: Giving with an Account</vt:lpstr>
      <vt:lpstr>Giving with an Account: Navigate to Engage</vt:lpstr>
      <vt:lpstr>Giving with an Account: Recurring or one-time gift</vt:lpstr>
      <vt:lpstr>Giving as a Guest without having an Account</vt:lpstr>
      <vt:lpstr>Giving as a guest without having an Account: Navigate to Engage</vt:lpstr>
      <vt:lpstr>Giving as a guest without having an Account: One-time gift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Online Giving</dc:title>
  <dc:creator>Andy VanGarderen</dc:creator>
  <cp:lastModifiedBy>Brian Litts</cp:lastModifiedBy>
  <cp:revision>23</cp:revision>
  <cp:lastPrinted>2023-06-04T02:29:54Z</cp:lastPrinted>
  <dcterms:created xsi:type="dcterms:W3CDTF">2020-04-24T00:10:07Z</dcterms:created>
  <dcterms:modified xsi:type="dcterms:W3CDTF">2023-12-19T15:41:14Z</dcterms:modified>
</cp:coreProperties>
</file>